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3" r:id="rId6"/>
    <p:sldId id="262" r:id="rId7"/>
    <p:sldId id="265" r:id="rId8"/>
    <p:sldId id="268" r:id="rId9"/>
    <p:sldId id="271" r:id="rId10"/>
    <p:sldId id="269" r:id="rId11"/>
    <p:sldId id="275" r:id="rId12"/>
    <p:sldId id="276" r:id="rId13"/>
    <p:sldId id="284" r:id="rId14"/>
    <p:sldId id="278" r:id="rId15"/>
    <p:sldId id="279" r:id="rId16"/>
    <p:sldId id="280" r:id="rId17"/>
    <p:sldId id="282" r:id="rId18"/>
    <p:sldId id="285" r:id="rId19"/>
    <p:sldId id="281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3399"/>
    <a:srgbClr val="718B1D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948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13372-E1C9-4C18-BD20-3B5556475340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750EA-25D0-4E91-97E0-E4C310D9EA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2203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750EA-25D0-4E91-97E0-E4C310D9EA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0238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750EA-25D0-4E91-97E0-E4C310D9EA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1088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74601BF-E2DC-4605-8DF5-ED87BFD9936E}" type="datetimeFigureOut">
              <a:rPr lang="en-US" smtClean="0"/>
              <a:pPr/>
              <a:t>5/4/2013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50C1DE0-CF4C-439C-B4CF-FEE589FCA9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1.gstatic.com/images?q=tbn:ANd9GcQ1ZeDGwC9mgxxi8Uk5vhfiCsNUg9KIP7A_D5KBIeCEVvozOwtKZ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29"/>
            <a:ext cx="9144000" cy="70867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840315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OEL\Desktop\TEACHER\wind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0"/>
            <a:ext cx="3200400" cy="44005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50292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boy is looking </a:t>
            </a:r>
            <a:r>
              <a:rPr lang="en-US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window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953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through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2750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8686800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dirty="0">
                <a:latin typeface="NikoshBAN" pitchFamily="2" charset="0"/>
                <a:cs typeface="NikoshBAN" pitchFamily="2" charset="0"/>
              </a:rPr>
              <a:t>A preposition is a word which links nouns , pronouns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and phrases to other words in a sentence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581400"/>
            <a:ext cx="8610600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Preposition </a:t>
            </a:r>
            <a:r>
              <a:rPr lang="bn-BD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 এমন একটি শব্দ যা একটি বাক্যের মধ্যের কোন 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noun, pronoun</a:t>
            </a:r>
            <a:r>
              <a:rPr lang="bn-BD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বা 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phrase</a:t>
            </a:r>
            <a:r>
              <a:rPr lang="bn-BD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এর সাথে বাক্যের অন্যান্য শব্দসমূহের সংযোগ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334000"/>
            <a:ext cx="8610600" cy="10772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FFFF00"/>
                </a:solidFill>
              </a:rPr>
              <a:t>Example: on, in, to, into, of, off, above, over, with, within, without  </a:t>
            </a:r>
            <a:r>
              <a:rPr lang="bn-BD" sz="3200" dirty="0" smtClean="0">
                <a:solidFill>
                  <a:srgbClr val="FFFF00"/>
                </a:solidFill>
              </a:rPr>
              <a:t>ইত্যাদি।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33400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What is preposition?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0396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25" y="0"/>
            <a:ext cx="914400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Classification of Preposition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24976373"/>
              </p:ext>
            </p:extLst>
          </p:nvPr>
        </p:nvGraphicFramePr>
        <p:xfrm>
          <a:off x="49282" y="685800"/>
          <a:ext cx="9094718" cy="6236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7318"/>
                <a:gridCol w="3352800"/>
                <a:gridCol w="2514600"/>
              </a:tblGrid>
              <a:tr h="33233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Names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Characteristics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Examples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96931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 Simple preposition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একটি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মাত্র </a:t>
                      </a:r>
                      <a:r>
                        <a:rPr lang="en-US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Word 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যখন একটি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এর কাজ করে</a:t>
                      </a:r>
                      <a:endParaRPr lang="en-US" sz="1800" dirty="0" smtClean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At, in, 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on,by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with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6992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 Double</a:t>
                      </a:r>
                      <a:r>
                        <a:rPr lang="en-US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preposition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দুটি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যুক্ত হয়ে যখন একট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ি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গঠিত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হয়</a:t>
                      </a:r>
                      <a:endParaRPr lang="en-US" sz="180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Into, within,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upto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9852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 Compound</a:t>
                      </a:r>
                      <a:r>
                        <a:rPr lang="en-US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preposition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Noun, </a:t>
                      </a:r>
                      <a:r>
                        <a:rPr lang="en-US" sz="1800" dirty="0" err="1" smtClean="0">
                          <a:latin typeface="NikoshBAN" pitchFamily="2" charset="0"/>
                          <a:cs typeface="NikoshBAN" pitchFamily="2" charset="0"/>
                        </a:rPr>
                        <a:t>adj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, </a:t>
                      </a:r>
                      <a:r>
                        <a:rPr lang="en-US" sz="1800" dirty="0" err="1" smtClean="0">
                          <a:latin typeface="NikoshBAN" pitchFamily="2" charset="0"/>
                          <a:cs typeface="NikoshBAN" pitchFamily="2" charset="0"/>
                        </a:rPr>
                        <a:t>adv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এর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পূর্বে 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যুক্ত হয়ে গঠিত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নতুন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</a:p>
                    <a:p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Across(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on+cross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), beside(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by+side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), along(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on+long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3399"/>
                    </a:solidFill>
                  </a:tcPr>
                </a:tc>
              </a:tr>
              <a:tr h="96931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 Phrase preposition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Phrase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যখন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</a:p>
                    <a:p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 এর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কাজ করে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According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to, on account of, by dint of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62169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.Participle</a:t>
                      </a:r>
                      <a:r>
                        <a:rPr lang="en-US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preposition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Participle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যখন 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preposition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এর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কাজ করে</a:t>
                      </a:r>
                      <a:endParaRPr lang="en-US" sz="180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regarding, considering, past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3233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.Disguised preposition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NikoshBAN" pitchFamily="2" charset="0"/>
                          <a:cs typeface="NikoshBAN" pitchFamily="2" charset="0"/>
                        </a:rPr>
                        <a:t> Preposition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যখন নিজের রূপ গোপন রেখে</a:t>
                      </a:r>
                      <a:r>
                        <a:rPr lang="bn-BD" sz="1800" baseline="0" dirty="0" smtClean="0">
                          <a:latin typeface="NikoshBAN" pitchFamily="2" charset="0"/>
                          <a:cs typeface="NikoshBAN" pitchFamily="2" charset="0"/>
                        </a:rPr>
                        <a:t> সংক্ষিপ্ত </a:t>
                      </a:r>
                      <a:r>
                        <a:rPr lang="bn-BD" sz="1800" dirty="0" smtClean="0">
                          <a:latin typeface="NikoshBAN" pitchFamily="2" charset="0"/>
                          <a:cs typeface="NikoshBAN" pitchFamily="2" charset="0"/>
                        </a:rPr>
                        <a:t>রূপ ধারণ করে 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(i) She comes once a week.[a=one] (ii) It is four o’clock.[o=of]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0290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447800"/>
            <a:ext cx="4800600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2004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 দেখে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Appropriate Preposition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 করে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Sentence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বলতে হবে।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33678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OEL\Desktop\TEACHER\aeropla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762000"/>
            <a:ext cx="4898571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314511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OEL\Desktop\TEACHER\man on a stre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066800"/>
            <a:ext cx="4948474" cy="33099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338921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OEL\Desktop\TEACHER\umbr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47800"/>
            <a:ext cx="4881838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001234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OEL\Desktop\TEACHER\acros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15700"/>
            <a:ext cx="5715000" cy="42807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282300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3716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lgerian" pitchFamily="82" charset="0"/>
              </a:rPr>
              <a:t>EVALUATION</a:t>
            </a:r>
            <a:endParaRPr lang="en-US" sz="54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352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is Preposition?</a:t>
            </a:r>
          </a:p>
          <a:p>
            <a:pPr marL="342900" indent="-342900"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 five examples of preposition?</a:t>
            </a:r>
          </a:p>
          <a:p>
            <a:pPr marL="342900" indent="-342900"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Write three sentences with above, under, to, in.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402457"/>
            <a:ext cx="3352800" cy="92333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Homework</a:t>
            </a:r>
            <a:endParaRPr lang="en-US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752600"/>
            <a:ext cx="7772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পাঠ্য বই থেকে পঠিত 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Lesson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 মধ্য থেকে বিভিন্ন 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Preposition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খুজে বের করবে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বং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সেগুলো খাতায় লিখে শ্রেণিবিন্যাস করে আনবে।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51215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0"/>
            <a:ext cx="838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BIDYUT KUMAR BISWAS (ID-009216)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DEPARTMENT OF ENGLISH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JESSORE GOVT. COMMERCIAL INSTITUTE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JESSORE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Email:bidyutbiswas59@gmail.com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1200" y="1349829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Teacher’s Info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34291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066800"/>
            <a:ext cx="7543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13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32429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90800"/>
            <a:ext cx="9144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SUBJECT: </a:t>
            </a: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CLASS: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LESSON: 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US" sz="36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INTRODUCTION TO PREPOSITION</a:t>
            </a:r>
            <a:endParaRPr lang="en-US" sz="3600" dirty="0" smtClean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9144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Lesson 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Introducing 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82326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905000"/>
            <a:ext cx="8385464" cy="40318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Preposition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পারবে।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Preposition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শ্রেণিবিভাগ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করতে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পারবে।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সচরাচর 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ব্যবহৃত 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Preposition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গুল</a:t>
            </a:r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ো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চিহ্নিত করতে পারবে</a:t>
            </a:r>
            <a:r>
              <a:rPr lang="bn-BD" sz="44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।</a:t>
            </a:r>
            <a:endParaRPr lang="en-US" sz="4400" dirty="0" smtClean="0">
              <a:solidFill>
                <a:schemeClr val="bg1"/>
              </a:solidFill>
              <a:latin typeface="Times New Roman" pitchFamily="18" charset="0"/>
              <a:cs typeface="NikoshBAN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bn-BD" sz="40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বিভিন্ন 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Sentence</a:t>
            </a:r>
            <a:r>
              <a:rPr lang="bn-BD" sz="40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 এ ব্যবহৃত 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Preposition </a:t>
            </a:r>
            <a:r>
              <a:rPr lang="bn-BD" sz="40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সমূহের শ্রেণিবিভাগ করতে  পারবে</a:t>
            </a:r>
            <a:r>
              <a:rPr lang="bn-BD" sz="4000" dirty="0" smtClean="0">
                <a:solidFill>
                  <a:schemeClr val="bg1"/>
                </a:solidFill>
                <a:latin typeface="Times New Roman" pitchFamily="18" charset="0"/>
                <a:cs typeface="NikoshBAN" pitchFamily="2" charset="0"/>
              </a:rPr>
              <a:t>।</a:t>
            </a:r>
            <a:endParaRPr lang="bn-BD" sz="4400" dirty="0" smtClean="0">
              <a:solidFill>
                <a:schemeClr val="bg1"/>
              </a:solidFill>
              <a:latin typeface="Times New Roman" pitchFamily="18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533400"/>
            <a:ext cx="58674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Learning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Outcomes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14958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TEACHER\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3800077" cy="281205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44958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The book is </a:t>
            </a:r>
            <a:r>
              <a:rPr lang="en-US" sz="5400" u="sng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5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the table</a:t>
            </a:r>
            <a:endParaRPr lang="en-US" sz="5400" dirty="0">
              <a:solidFill>
                <a:srgbClr val="08080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1200" y="2209800"/>
            <a:ext cx="137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/>
          </a:p>
        </p:txBody>
      </p:sp>
      <p:pic>
        <p:nvPicPr>
          <p:cNvPr id="6" name="Picture 2" descr="C:\Users\DOEL\Desktop\TEACHER\ca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09600"/>
            <a:ext cx="4711909" cy="3124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56388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The cat </a:t>
            </a:r>
            <a:r>
              <a:rPr lang="en-US" sz="4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is   </a:t>
            </a:r>
            <a:r>
              <a:rPr lang="en-US" sz="4400" u="sng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4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table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86200" y="5486400"/>
            <a:ext cx="1638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87313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46821E-6 L -0.59167 0.3502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" y="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2209800"/>
            <a:ext cx="5671744" cy="27699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rgbClr val="080808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Today's Lesson</a:t>
            </a:r>
          </a:p>
          <a:p>
            <a:pPr algn="ctr"/>
            <a:endParaRPr lang="en-US" sz="5400" b="1" cap="all" spc="0" dirty="0" smtClean="0">
              <a:ln/>
              <a:solidFill>
                <a:srgbClr val="080808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en-US" sz="6600" b="1" cap="all" spc="0" dirty="0" smtClean="0">
                <a:ln/>
                <a:solidFill>
                  <a:srgbClr val="080808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PREPOSITION</a:t>
            </a:r>
            <a:endParaRPr lang="en-US" sz="6600" b="1" cap="all" spc="0" dirty="0">
              <a:ln/>
              <a:solidFill>
                <a:srgbClr val="080808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1278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TEACHER\bir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3429000" cy="27367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47244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 bird is</a:t>
            </a:r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6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6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cage</a:t>
            </a:r>
            <a:endParaRPr lang="en-US" sz="6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0" y="4876800"/>
            <a:ext cx="950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7745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Fill In the Blank with suitable Preposition (Individual work)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35686916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OEL\Desktop\TEACHER\boy going to schoo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09600"/>
            <a:ext cx="3810000" cy="33167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44196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boy is </a:t>
            </a:r>
            <a:r>
              <a:rPr lang="en-US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going              </a:t>
            </a:r>
            <a:r>
              <a:rPr lang="en-US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endParaRPr lang="en-US" sz="4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8200" y="4343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to 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46944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OEL\Desktop\TEACHER\roo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600"/>
            <a:ext cx="4876800" cy="369454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5410200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 man is  entering                a room</a:t>
            </a:r>
            <a:endParaRPr lang="en-US" sz="4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5400" y="5410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nto 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92716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603</TotalTime>
  <Words>398</Words>
  <Application>Microsoft Office PowerPoint</Application>
  <PresentationFormat>On-screen Show (4:3)</PresentationFormat>
  <Paragraphs>76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Verve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Nazmul Islam Khan</cp:lastModifiedBy>
  <cp:revision>163</cp:revision>
  <dcterms:created xsi:type="dcterms:W3CDTF">2013-04-22T03:51:26Z</dcterms:created>
  <dcterms:modified xsi:type="dcterms:W3CDTF">2013-05-04T17:02:31Z</dcterms:modified>
</cp:coreProperties>
</file>